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55"/>
  </p:notesMasterIdLst>
  <p:sldIdLst>
    <p:sldId id="256" r:id="rId2"/>
    <p:sldId id="354" r:id="rId3"/>
    <p:sldId id="355" r:id="rId4"/>
    <p:sldId id="356" r:id="rId5"/>
    <p:sldId id="357" r:id="rId6"/>
    <p:sldId id="358" r:id="rId7"/>
    <p:sldId id="359" r:id="rId8"/>
    <p:sldId id="360" r:id="rId9"/>
    <p:sldId id="350" r:id="rId10"/>
    <p:sldId id="306" r:id="rId11"/>
    <p:sldId id="257" r:id="rId12"/>
    <p:sldId id="309" r:id="rId13"/>
    <p:sldId id="303" r:id="rId14"/>
    <p:sldId id="258" r:id="rId15"/>
    <p:sldId id="310" r:id="rId16"/>
    <p:sldId id="261" r:id="rId17"/>
    <p:sldId id="311" r:id="rId18"/>
    <p:sldId id="304" r:id="rId19"/>
    <p:sldId id="259" r:id="rId20"/>
    <p:sldId id="263" r:id="rId21"/>
    <p:sldId id="264" r:id="rId22"/>
    <p:sldId id="260" r:id="rId23"/>
    <p:sldId id="266" r:id="rId24"/>
    <p:sldId id="265" r:id="rId25"/>
    <p:sldId id="268" r:id="rId26"/>
    <p:sldId id="269" r:id="rId27"/>
    <p:sldId id="270" r:id="rId28"/>
    <p:sldId id="276" r:id="rId29"/>
    <p:sldId id="284" r:id="rId30"/>
    <p:sldId id="285" r:id="rId31"/>
    <p:sldId id="351" r:id="rId32"/>
    <p:sldId id="345" r:id="rId33"/>
    <p:sldId id="344" r:id="rId34"/>
    <p:sldId id="278" r:id="rId35"/>
    <p:sldId id="277" r:id="rId36"/>
    <p:sldId id="279" r:id="rId37"/>
    <p:sldId id="280" r:id="rId38"/>
    <p:sldId id="281" r:id="rId39"/>
    <p:sldId id="282" r:id="rId40"/>
    <p:sldId id="312" r:id="rId41"/>
    <p:sldId id="313" r:id="rId42"/>
    <p:sldId id="348" r:id="rId43"/>
    <p:sldId id="314" r:id="rId44"/>
    <p:sldId id="283" r:id="rId45"/>
    <p:sldId id="349" r:id="rId46"/>
    <p:sldId id="315" r:id="rId47"/>
    <p:sldId id="300" r:id="rId48"/>
    <p:sldId id="299" r:id="rId49"/>
    <p:sldId id="301" r:id="rId50"/>
    <p:sldId id="302" r:id="rId51"/>
    <p:sldId id="353" r:id="rId52"/>
    <p:sldId id="352" r:id="rId53"/>
    <p:sldId id="36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4"/>
    <p:restoredTop sz="93354"/>
  </p:normalViewPr>
  <p:slideViewPr>
    <p:cSldViewPr snapToGrid="0" snapToObjects="1">
      <p:cViewPr varScale="1">
        <p:scale>
          <a:sx n="104" d="100"/>
          <a:sy n="104" d="100"/>
        </p:scale>
        <p:origin x="1080" y="200"/>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comes from randomness. </a:t>
            </a:r>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69067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67413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64484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9031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48418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767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420267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855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84923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2457729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2239968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62.png"/></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3.png"/><Relationship Id="rId7"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5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4: Introduction to Regression</a:t>
            </a:r>
            <a:br>
              <a:rPr lang="en-US" dirty="0"/>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355102"/>
            <a:ext cx="10102809" cy="4674402"/>
          </a:xfrm>
          <a:noFill/>
          <a:ln w="12700">
            <a:noFill/>
          </a:ln>
          <a:effectLst/>
        </p:spPr>
        <p:txBody>
          <a:bodyPr/>
          <a:lstStyle/>
          <a:p>
            <a:pPr>
              <a:spcAft>
                <a:spcPts val="1200"/>
              </a:spcAft>
            </a:pPr>
            <a:r>
              <a:rPr lang="en-US" b="1" dirty="0"/>
              <a:t>Statistical Modeling  </a:t>
            </a:r>
          </a:p>
          <a:p>
            <a:pPr>
              <a:spcAft>
                <a:spcPts val="1200"/>
              </a:spcAft>
            </a:pPr>
            <a:r>
              <a:rPr lang="en-US" dirty="0"/>
              <a:t>	k-Nearest Neighbors (</a:t>
            </a:r>
            <a:r>
              <a:rPr lang="en-US" dirty="0" err="1"/>
              <a:t>kNN</a:t>
            </a:r>
            <a:r>
              <a:rPr lang="en-US" dirty="0"/>
              <a:t>) </a:t>
            </a:r>
          </a:p>
          <a:p>
            <a:pPr>
              <a:spcBef>
                <a:spcPts val="1872"/>
              </a:spcBef>
              <a:spcAft>
                <a:spcPts val="1200"/>
              </a:spcAft>
            </a:pPr>
            <a:r>
              <a:rPr lang="en-US" b="1" dirty="0"/>
              <a:t>Model Fitness </a:t>
            </a:r>
          </a:p>
          <a:p>
            <a:pPr>
              <a:spcBef>
                <a:spcPts val="0"/>
              </a:spcBef>
              <a:spcAft>
                <a:spcPts val="1200"/>
              </a:spcAft>
            </a:pPr>
            <a:r>
              <a:rPr lang="en-US" dirty="0"/>
              <a:t>	How does the model perform predicting? </a:t>
            </a:r>
            <a:endParaRPr lang="en-US" b="1" dirty="0"/>
          </a:p>
          <a:p>
            <a:pPr>
              <a:spcBef>
                <a:spcPts val="1872"/>
              </a:spcBef>
              <a:spcAft>
                <a:spcPts val="1200"/>
              </a:spcAft>
            </a:pPr>
            <a:r>
              <a:rPr lang="en-US" b="1" dirty="0"/>
              <a:t>Comparison of Two Models   </a:t>
            </a:r>
          </a:p>
          <a:p>
            <a:pPr>
              <a:spcBef>
                <a:spcPts val="0"/>
              </a:spcBef>
              <a:spcAft>
                <a:spcPts val="1200"/>
              </a:spcAft>
            </a:pPr>
            <a:r>
              <a:rPr lang="en-US" dirty="0"/>
              <a:t>	How do we choose from two different models?</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125734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2980849"/>
              </p:ext>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asymmetry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a:t>
            </a:r>
          </a:p>
          <a:p>
            <a:pPr marL="979488" indent="-455613">
              <a:buFont typeface="Arial" charset="0"/>
              <a:buChar char="•"/>
            </a:pPr>
            <a:r>
              <a:rPr lang="en-US"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12136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23036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1</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2" y="1857554"/>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700"/>
              </a:spcAft>
              <a:buFont typeface="Arial" charset="0"/>
              <a:buChar char="•"/>
            </a:pPr>
            <a:r>
              <a:rPr lang="en-US" sz="2800" b="1" dirty="0">
                <a:solidFill>
                  <a:schemeClr val="accent1">
                    <a:lumMod val="75000"/>
                  </a:schemeClr>
                </a:solidFill>
              </a:rPr>
              <a:t>Advanced Sections </a:t>
            </a:r>
            <a:r>
              <a:rPr lang="en-US" sz="2800" dirty="0">
                <a:solidFill>
                  <a:schemeClr val="tx1">
                    <a:lumMod val="75000"/>
                    <a:lumOff val="25000"/>
                  </a:schemeClr>
                </a:solidFill>
              </a:rPr>
              <a:t>(A-Sections):</a:t>
            </a:r>
          </a:p>
          <a:p>
            <a:pPr marL="857212" lvl="1" indent="-457189">
              <a:spcAft>
                <a:spcPts val="1700"/>
              </a:spcAft>
              <a:buFont typeface="Arial" charset="0"/>
              <a:buChar char="•"/>
            </a:pPr>
            <a:r>
              <a:rPr lang="en-US" dirty="0">
                <a:solidFill>
                  <a:schemeClr val="tx1">
                    <a:lumMod val="75000"/>
                    <a:lumOff val="25000"/>
                  </a:schemeClr>
                </a:solidFill>
              </a:rPr>
              <a:t>Wednesday (start </a:t>
            </a:r>
            <a:r>
              <a:rPr lang="en-US" dirty="0">
                <a:solidFill>
                  <a:srgbClr val="C00000"/>
                </a:solidFill>
              </a:rPr>
              <a:t>9/18</a:t>
            </a:r>
            <a:r>
              <a:rPr lang="en-US" dirty="0">
                <a:solidFill>
                  <a:schemeClr val="tx1">
                    <a:lumMod val="75000"/>
                    <a:lumOff val="25000"/>
                  </a:schemeClr>
                </a:solidFill>
              </a:rPr>
              <a:t>) @ </a:t>
            </a:r>
            <a:r>
              <a:rPr lang="en-US" b="1" dirty="0">
                <a:solidFill>
                  <a:schemeClr val="tx1">
                    <a:lumMod val="75000"/>
                    <a:lumOff val="25000"/>
                  </a:schemeClr>
                </a:solidFill>
              </a:rPr>
              <a:t>4:30pm</a:t>
            </a:r>
            <a:r>
              <a:rPr lang="en-US" dirty="0">
                <a:solidFill>
                  <a:schemeClr val="tx1">
                    <a:lumMod val="75000"/>
                    <a:lumOff val="25000"/>
                  </a:schemeClr>
                </a:solidFill>
              </a:rPr>
              <a:t> (</a:t>
            </a:r>
            <a:r>
              <a:rPr lang="en-US" dirty="0">
                <a:solidFill>
                  <a:srgbClr val="C00000"/>
                </a:solidFill>
              </a:rPr>
              <a:t>Sever 113</a:t>
            </a:r>
            <a:r>
              <a:rPr lang="en-US" dirty="0">
                <a:solidFill>
                  <a:schemeClr val="tx1">
                    <a:lumMod val="75000"/>
                    <a:lumOff val="25000"/>
                  </a:schemeClr>
                </a:solidFill>
              </a:rPr>
              <a:t>)</a:t>
            </a:r>
          </a:p>
          <a:p>
            <a:pPr marL="457189" indent="-457189">
              <a:spcAft>
                <a:spcPts val="1700"/>
              </a:spcAft>
              <a:buFont typeface="Arial" charset="0"/>
              <a:buChar char="•"/>
            </a:pPr>
            <a:r>
              <a:rPr lang="en-US" sz="2800" b="1" dirty="0">
                <a:solidFill>
                  <a:schemeClr val="accent1">
                    <a:lumMod val="75000"/>
                  </a:schemeClr>
                </a:solidFill>
              </a:rPr>
              <a:t>Late registrations: </a:t>
            </a:r>
          </a:p>
          <a:p>
            <a:pPr marL="857212" lvl="1" indent="-457189">
              <a:spcAft>
                <a:spcPts val="1700"/>
              </a:spcAft>
              <a:buFont typeface="Arial" charset="0"/>
              <a:buChar char="•"/>
            </a:pPr>
            <a:r>
              <a:rPr lang="en-US" dirty="0">
                <a:solidFill>
                  <a:schemeClr val="tx1">
                    <a:lumMod val="75000"/>
                    <a:lumOff val="25000"/>
                  </a:schemeClr>
                </a:solidFill>
              </a:rPr>
              <a:t>We will not approve more registrations after tonight 10:00pm. </a:t>
            </a:r>
            <a:r>
              <a:rPr lang="en-US" b="1" dirty="0">
                <a:solidFill>
                  <a:srgbClr val="C00000"/>
                </a:solidFill>
              </a:rPr>
              <a:t>Note</a:t>
            </a:r>
            <a:r>
              <a:rPr lang="en-US" dirty="0">
                <a:solidFill>
                  <a:schemeClr val="tx1">
                    <a:lumMod val="75000"/>
                    <a:lumOff val="25000"/>
                  </a:schemeClr>
                </a:solidFill>
              </a:rPr>
              <a:t>, if you are registering late, your grade for HW0 will be 0 and there will be no extension to HW1.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89971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580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this one?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21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predictions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’s as close to the observed 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’s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799648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23</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1454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can try different k-models on more data</a:t>
            </a:r>
          </a:p>
        </p:txBody>
      </p:sp>
    </p:spTree>
    <p:extLst>
      <p:ext uri="{BB962C8B-B14F-4D97-AF65-F5344CB8AC3E}">
        <p14:creationId xmlns:p14="http://schemas.microsoft.com/office/powerpoint/2010/main" val="712515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k-Nearest Neighbor (</a:t>
            </a:r>
            <a:r>
              <a:rPr lang="en-US" sz="2800" b="1" i="1" dirty="0" err="1">
                <a:solidFill>
                  <a:schemeClr val="tx1">
                    <a:lumMod val="75000"/>
                    <a:lumOff val="25000"/>
                  </a:schemeClr>
                </a:solidFill>
                <a:latin typeface="Karla" charset="0"/>
                <a:ea typeface="Karla" charset="0"/>
                <a:cs typeface="Karla" charset="0"/>
              </a:rPr>
              <a:t>kNN</a:t>
            </a:r>
            <a:r>
              <a:rPr lang="en-US" sz="2800" b="1" i="1" dirty="0">
                <a:solidFill>
                  <a:schemeClr val="tx1">
                    <a:lumMod val="75000"/>
                    <a:lumOff val="25000"/>
                  </a:schemeClr>
                </a:solidFill>
                <a:latin typeface="Karla" charset="0"/>
                <a:ea typeface="Karla" charset="0"/>
                <a:cs typeface="Karla" charset="0"/>
              </a:rPr>
              <a:t>)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dirty="0" err="1">
                <a:solidFill>
                  <a:schemeClr val="tx1">
                    <a:lumMod val="75000"/>
                    <a:lumOff val="25000"/>
                  </a:schemeClr>
                </a:solidFill>
                <a:latin typeface="Karla" charset="0"/>
                <a:ea typeface="Karla" charset="0"/>
                <a:cs typeface="Karla" charset="0"/>
              </a:rPr>
              <a:t>kNN</a:t>
            </a:r>
            <a:r>
              <a:rPr lang="en-US" sz="28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Homework 0 </a:t>
            </a:r>
            <a:r>
              <a:rPr lang="en-US" sz="2800" dirty="0">
                <a:solidFill>
                  <a:schemeClr val="tx1">
                    <a:lumMod val="75000"/>
                    <a:lumOff val="25000"/>
                  </a:schemeClr>
                </a:solidFill>
              </a:rPr>
              <a:t>isn’t graded for accuracy; however some submissions are </a:t>
            </a:r>
            <a:r>
              <a:rPr lang="en-US" sz="2800" i="1" dirty="0">
                <a:solidFill>
                  <a:schemeClr val="tx1">
                    <a:lumMod val="75000"/>
                    <a:lumOff val="25000"/>
                  </a:schemeClr>
                </a:solidFill>
              </a:rPr>
              <a:t>strange:</a:t>
            </a:r>
          </a:p>
          <a:p>
            <a:pPr marL="857212" lvl="1" indent="-457189">
              <a:spcAft>
                <a:spcPts val="500"/>
              </a:spcAft>
              <a:buFont typeface="Arial" charset="0"/>
              <a:buChar char="•"/>
            </a:pPr>
            <a:r>
              <a:rPr lang="en-US" sz="2400" dirty="0">
                <a:solidFill>
                  <a:schemeClr val="tx1">
                    <a:lumMod val="75000"/>
                    <a:lumOff val="25000"/>
                  </a:schemeClr>
                </a:solidFill>
              </a:rPr>
              <a:t>.</a:t>
            </a:r>
            <a:r>
              <a:rPr lang="en-US" sz="2400" dirty="0" err="1">
                <a:solidFill>
                  <a:schemeClr val="tx1">
                    <a:lumMod val="75000"/>
                    <a:lumOff val="25000"/>
                  </a:schemeClr>
                </a:solidFill>
              </a:rPr>
              <a:t>json</a:t>
            </a:r>
            <a:r>
              <a:rPr lang="en-US" sz="2400" dirty="0">
                <a:solidFill>
                  <a:schemeClr val="tx1">
                    <a:lumMod val="75000"/>
                    <a:lumOff val="25000"/>
                  </a:schemeClr>
                </a:solidFill>
              </a:rPr>
              <a:t> file instead of the notebook</a:t>
            </a:r>
          </a:p>
          <a:p>
            <a:pPr marL="857212" lvl="1" indent="-457189">
              <a:spcAft>
                <a:spcPts val="500"/>
              </a:spcAft>
              <a:buFont typeface="Arial" charset="0"/>
              <a:buChar char="•"/>
            </a:pPr>
            <a:r>
              <a:rPr lang="en-US" sz="2400" dirty="0">
                <a:solidFill>
                  <a:schemeClr val="tx1">
                    <a:lumMod val="75000"/>
                    <a:lumOff val="25000"/>
                  </a:schemeClr>
                </a:solidFill>
              </a:rPr>
              <a:t>totally empty solutions </a:t>
            </a:r>
            <a:r>
              <a:rPr lang="mr-IN" sz="2400" dirty="0">
                <a:solidFill>
                  <a:schemeClr val="tx1">
                    <a:lumMod val="75000"/>
                    <a:lumOff val="25000"/>
                  </a:schemeClr>
                </a:solidFill>
              </a:rPr>
              <a:t>–</a:t>
            </a:r>
            <a:r>
              <a:rPr lang="en-US" sz="2400" dirty="0">
                <a:solidFill>
                  <a:schemeClr val="tx1">
                    <a:lumMod val="75000"/>
                    <a:lumOff val="25000"/>
                  </a:schemeClr>
                </a:solidFill>
              </a:rPr>
              <a:t> no attempt whatsoever </a:t>
            </a:r>
          </a:p>
          <a:p>
            <a:pPr marL="857212" lvl="1" indent="-457189">
              <a:spcAft>
                <a:spcPts val="500"/>
              </a:spcAft>
              <a:buFont typeface="Arial" charset="0"/>
              <a:buChar char="•"/>
            </a:pPr>
            <a:r>
              <a:rPr lang="en-US" sz="2400" dirty="0">
                <a:solidFill>
                  <a:schemeClr val="tx1">
                    <a:lumMod val="75000"/>
                    <a:lumOff val="25000"/>
                  </a:schemeClr>
                </a:solidFill>
              </a:rPr>
              <a:t>.</a:t>
            </a:r>
            <a:r>
              <a:rPr lang="en-US" sz="2400" dirty="0" err="1">
                <a:solidFill>
                  <a:schemeClr val="tx1">
                    <a:lumMod val="75000"/>
                    <a:lumOff val="25000"/>
                  </a:schemeClr>
                </a:solidFill>
              </a:rPr>
              <a:t>rar</a:t>
            </a:r>
            <a:r>
              <a:rPr lang="en-US" sz="2400" dirty="0">
                <a:solidFill>
                  <a:schemeClr val="tx1">
                    <a:lumMod val="75000"/>
                    <a:lumOff val="25000"/>
                  </a:schemeClr>
                </a:solidFill>
              </a:rPr>
              <a:t> files </a:t>
            </a:r>
          </a:p>
          <a:p>
            <a:pPr marL="857212" lvl="1" indent="-457189">
              <a:spcAft>
                <a:spcPts val="500"/>
              </a:spcAft>
              <a:buFont typeface="Arial" charset="0"/>
              <a:buChar char="•"/>
            </a:pPr>
            <a:r>
              <a:rPr lang="en-US" sz="2400" dirty="0">
                <a:solidFill>
                  <a:schemeClr val="tx1">
                    <a:lumMod val="75000"/>
                    <a:lumOff val="25000"/>
                  </a:schemeClr>
                </a:solidFill>
              </a:rPr>
              <a:t>Solution to a different homework that is not CS109A HW0 </a:t>
            </a:r>
          </a:p>
          <a:p>
            <a:pPr marL="857212" lvl="1" indent="-457189">
              <a:spcAft>
                <a:spcPts val="500"/>
              </a:spcAft>
              <a:buFont typeface="Arial" charset="0"/>
              <a:buChar char="•"/>
            </a:pPr>
            <a:r>
              <a:rPr lang="en-US" sz="2400" dirty="0">
                <a:solidFill>
                  <a:schemeClr val="tx1">
                    <a:lumMod val="75000"/>
                    <a:lumOff val="25000"/>
                  </a:schemeClr>
                </a:solidFill>
              </a:rPr>
              <a:t>Solution to last year’s homework </a:t>
            </a: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716219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8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rotWithShape="0">
                <a:blip r:embed="rId4"/>
                <a:stretch>
                  <a:fillRect l="-1199" t="-1524"/>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ED quiz: Lecture 4 | part 1</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4032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287133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293905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rgbClr val="666666"/>
                </a:solidFill>
                <a:latin typeface="Karla" charset="0"/>
                <a:ea typeface="Karla" charset="0"/>
                <a:cs typeface="Karla" charset="0"/>
              </a:rPr>
              <a:t>Ethical behavior is an important trait of a Data Scientist, from ethically handling data to attribution of code and work of others. Thus, in CS109 we give a strong emphasis to </a:t>
            </a:r>
            <a:r>
              <a:rPr lang="en-US" sz="2700" b="1" dirty="0">
                <a:solidFill>
                  <a:srgbClr val="666666"/>
                </a:solidFill>
                <a:latin typeface="Karla" charset="0"/>
                <a:ea typeface="Karla" charset="0"/>
                <a:cs typeface="Karla" charset="0"/>
              </a:rPr>
              <a:t>Academic Honesty </a:t>
            </a:r>
            <a:r>
              <a:rPr lang="en-US" sz="2700" dirty="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As a student your best guidelines are to be reasonable and fair. We encourage teamwork problem sets, but </a:t>
            </a:r>
            <a:r>
              <a:rPr lang="en-US" sz="2700" b="1" dirty="0">
                <a:solidFill>
                  <a:srgbClr val="666666"/>
                </a:solidFill>
                <a:latin typeface="Karla" charset="0"/>
                <a:ea typeface="Karla" charset="0"/>
                <a:cs typeface="Karla" charset="0"/>
              </a:rPr>
              <a:t>you should not split </a:t>
            </a:r>
            <a:r>
              <a:rPr lang="en-US" sz="2700" dirty="0">
                <a:solidFill>
                  <a:srgbClr val="666666"/>
                </a:solidFill>
                <a:latin typeface="Karla" charset="0"/>
                <a:ea typeface="Karla" charset="0"/>
                <a:cs typeface="Karla" charset="0"/>
              </a:rPr>
              <a:t>the homework and you </a:t>
            </a:r>
            <a:r>
              <a:rPr lang="en-US" sz="2700" b="1" dirty="0">
                <a:solidFill>
                  <a:srgbClr val="666666"/>
                </a:solidFill>
                <a:latin typeface="Karla" charset="0"/>
                <a:ea typeface="Karla" charset="0"/>
                <a:cs typeface="Karla" charset="0"/>
              </a:rPr>
              <a:t>should work on all the problems together</a:t>
            </a:r>
            <a:r>
              <a:rPr lang="en-US" sz="2700" dirty="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Engaging in not acceptable behavior regarding academic honesty will be handled harshly.</a:t>
            </a:r>
          </a:p>
          <a:p>
            <a:endParaRPr lang="en-US" sz="2800" dirty="0">
              <a:solidFill>
                <a:srgbClr val="666666"/>
              </a:solidFill>
              <a:latin typeface="Karla" charset="0"/>
              <a:ea typeface="Karla" charset="0"/>
              <a:cs typeface="Karla" charset="0"/>
            </a:endParaRPr>
          </a:p>
        </p:txBody>
      </p:sp>
    </p:spTree>
    <p:extLst>
      <p:ext uri="{BB962C8B-B14F-4D97-AF65-F5344CB8AC3E}">
        <p14:creationId xmlns:p14="http://schemas.microsoft.com/office/powerpoint/2010/main" val="1990538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363116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613228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Heads</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289666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Tree>
    <p:extLst>
      <p:ext uri="{BB962C8B-B14F-4D97-AF65-F5344CB8AC3E}">
        <p14:creationId xmlns:p14="http://schemas.microsoft.com/office/powerpoint/2010/main" val="186486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65000"/>
                      </a:schemeClr>
                    </a:solidFill>
                  </a:rPr>
                  <a:t>Model Fitness </a:t>
                </a:r>
              </a:p>
              <a:p>
                <a:pPr>
                  <a:spcBef>
                    <a:spcPts val="0"/>
                  </a:spcBef>
                  <a:spcAft>
                    <a:spcPts val="1200"/>
                  </a:spcAft>
                </a:pPr>
                <a:r>
                  <a:rPr lang="en-US" sz="2400" dirty="0">
                    <a:solidFill>
                      <a:schemeClr val="bg1">
                        <a:lumMod val="65000"/>
                      </a:schemeClr>
                    </a:solidFill>
                  </a:rPr>
                  <a:t>	How does the model perform predicting? </a:t>
                </a:r>
                <a:endParaRPr lang="en-US" sz="2400" b="1" dirty="0">
                  <a:solidFill>
                    <a:schemeClr val="bg1">
                      <a:lumMod val="65000"/>
                    </a:schemeClr>
                  </a:solidFill>
                </a:endParaRPr>
              </a:p>
              <a:p>
                <a:pPr>
                  <a:spcBef>
                    <a:spcPts val="1872"/>
                  </a:spcBef>
                  <a:spcAft>
                    <a:spcPts val="1200"/>
                  </a:spcAft>
                </a:pPr>
                <a:r>
                  <a:rPr lang="en-US" sz="2400" b="1" dirty="0">
                    <a:solidFill>
                      <a:schemeClr val="bg1">
                        <a:lumMod val="65000"/>
                      </a:schemeClr>
                    </a:solidFill>
                  </a:rPr>
                  <a:t>Comparison of Two Models   </a:t>
                </a:r>
              </a:p>
              <a:p>
                <a:pPr>
                  <a:spcBef>
                    <a:spcPts val="0"/>
                  </a:spcBef>
                  <a:spcAft>
                    <a:spcPts val="1200"/>
                  </a:spcAft>
                </a:pPr>
                <a:r>
                  <a:rPr lang="en-US" sz="2400" dirty="0">
                    <a:solidFill>
                      <a:schemeClr val="bg1">
                        <a:lumMod val="65000"/>
                      </a:schemeClr>
                    </a:solidFill>
                  </a:rPr>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4" y="3812875"/>
            <a:ext cx="3647614" cy="2001329"/>
            <a:chOff x="8195094" y="3812875"/>
            <a:chExt cx="3647614" cy="2001329"/>
          </a:xfrm>
        </p:grpSpPr>
        <p:sp>
          <p:nvSpPr>
            <p:cNvPr id="5" name="Right Brace 4"/>
            <p:cNvSpPr/>
            <p:nvPr/>
          </p:nvSpPr>
          <p:spPr>
            <a:xfrm>
              <a:off x="8195094" y="3812875"/>
              <a:ext cx="638355" cy="2001329"/>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9003469" y="4490373"/>
              <a:ext cx="2839239" cy="646331"/>
            </a:xfrm>
            <a:prstGeom prst="rect">
              <a:avLst/>
            </a:prstGeom>
            <a:noFill/>
          </p:spPr>
          <p:txBody>
            <a:bodyPr wrap="none" rtlCol="0">
              <a:spAutoFit/>
            </a:bodyPr>
            <a:lstStyle/>
            <a:p>
              <a:r>
                <a:rPr lang="en-US" sz="3600" dirty="0">
                  <a:solidFill>
                    <a:schemeClr val="tx1">
                      <a:lumMod val="75000"/>
                      <a:lumOff val="25000"/>
                    </a:schemeClr>
                  </a:solidFill>
                  <a:latin typeface="Karla" charset="0"/>
                  <a:ea typeface="Karla" charset="0"/>
                  <a:cs typeface="Karla" charset="0"/>
                </a:rPr>
                <a:t>Next  lecture</a:t>
              </a:r>
            </a:p>
          </p:txBody>
        </p:sp>
      </p:grpSp>
    </p:spTree>
    <p:extLst>
      <p:ext uri="{BB962C8B-B14F-4D97-AF65-F5344CB8AC3E}">
        <p14:creationId xmlns:p14="http://schemas.microsoft.com/office/powerpoint/2010/main" val="12601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Afternoon Exercises</a:t>
            </a:r>
          </a:p>
        </p:txBody>
      </p:sp>
      <p:sp>
        <p:nvSpPr>
          <p:cNvPr id="3" name="Content Placeholder 2"/>
          <p:cNvSpPr>
            <a:spLocks noGrp="1"/>
          </p:cNvSpPr>
          <p:nvPr>
            <p:ph idx="1"/>
          </p:nvPr>
        </p:nvSpPr>
        <p:spPr>
          <a:xfrm>
            <a:off x="932496" y="2005893"/>
            <a:ext cx="10327008" cy="2111143"/>
          </a:xfrm>
        </p:spPr>
        <p:txBody>
          <a:bodyPr/>
          <a:lstStyle/>
          <a:p>
            <a:r>
              <a:rPr lang="en-US" b="1" dirty="0">
                <a:solidFill>
                  <a:schemeClr val="accent1">
                    <a:lumMod val="75000"/>
                  </a:schemeClr>
                </a:solidFill>
              </a:rPr>
              <a:t>Quiz</a:t>
            </a:r>
            <a:r>
              <a:rPr lang="en-US" dirty="0"/>
              <a:t> - to be completed in the next 10 min:</a:t>
            </a:r>
          </a:p>
          <a:p>
            <a:r>
              <a:rPr lang="en-US" dirty="0"/>
              <a:t>	</a:t>
            </a:r>
            <a:r>
              <a:rPr lang="en-US" dirty="0">
                <a:solidFill>
                  <a:schemeClr val="tx1">
                    <a:lumMod val="95000"/>
                    <a:lumOff val="5000"/>
                  </a:schemeClr>
                </a:solidFill>
              </a:rPr>
              <a:t>Sway</a:t>
            </a:r>
            <a:r>
              <a:rPr lang="en-US" dirty="0"/>
              <a:t>: Lecture 4: Introduction to Regression | part 2</a:t>
            </a:r>
          </a:p>
          <a:p>
            <a:endParaRPr lang="en-US" dirty="0"/>
          </a:p>
          <a:p>
            <a:r>
              <a:rPr lang="en-US" b="1" dirty="0">
                <a:solidFill>
                  <a:schemeClr val="accent1">
                    <a:lumMod val="75000"/>
                  </a:schemeClr>
                </a:solidFill>
              </a:rPr>
              <a:t>Programmatic </a:t>
            </a:r>
            <a:r>
              <a:rPr lang="mr-IN" dirty="0"/>
              <a:t>–</a:t>
            </a:r>
            <a:r>
              <a:rPr lang="en-US" dirty="0"/>
              <a:t> to be completed by next Lecture: </a:t>
            </a:r>
          </a:p>
          <a:p>
            <a:r>
              <a:rPr lang="en-US" dirty="0"/>
              <a:t>	</a:t>
            </a:r>
            <a:r>
              <a:rPr lang="en-US" dirty="0">
                <a:solidFill>
                  <a:schemeClr val="tx1">
                    <a:lumMod val="95000"/>
                    <a:lumOff val="5000"/>
                  </a:schemeClr>
                </a:solidFill>
              </a:rPr>
              <a:t>Lessons</a:t>
            </a:r>
            <a:r>
              <a:rPr lang="en-US" dirty="0"/>
              <a:t>: Lecture 4: </a:t>
            </a:r>
            <a:r>
              <a:rPr lang="en-US" dirty="0" err="1"/>
              <a:t>kNN</a:t>
            </a:r>
            <a:r>
              <a:rPr lang="en-US" dirty="0"/>
              <a:t> Regression </a:t>
            </a:r>
            <a:r>
              <a:rPr lang="mr-IN" dirty="0"/>
              <a:t>–</a:t>
            </a:r>
            <a:r>
              <a:rPr lang="en-US" dirty="0"/>
              <a:t> two (2) exercises</a:t>
            </a:r>
          </a:p>
          <a:p>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1104138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a:solidFill>
                  <a:schemeClr val="accent3">
                    <a:lumMod val="50000"/>
                  </a:schemeClr>
                </a:solidFill>
                <a:latin typeface="Karla" charset="0"/>
                <a:ea typeface="Karla" charset="0"/>
                <a:cs typeface="Karla" charset="0"/>
              </a:rPr>
              <a:t>ACCEPTABLE:</a:t>
            </a: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the origin 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for debugging, but not for outright solutions to HWs or final project.</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73114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001095"/>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pPr>
              <a:spcBef>
                <a:spcPts val="600"/>
              </a:spcBef>
            </a:pPr>
            <a:r>
              <a:rPr lang="en-US" sz="2800" dirty="0">
                <a:solidFill>
                  <a:schemeClr val="tx1">
                    <a:lumMod val="75000"/>
                    <a:lumOff val="25000"/>
                  </a:schemeClr>
                </a:solidFill>
              </a:rPr>
              <a:t>➔ Submitting the same or similar work to CS109 that you have submitted previously to this or another course (or will submit to another course).</a:t>
            </a:r>
          </a:p>
          <a:p>
            <a:pPr>
              <a:spcBef>
                <a:spcPts val="600"/>
              </a:spcBef>
            </a:pPr>
            <a:r>
              <a:rPr lang="en-US" sz="2800" dirty="0">
                <a:solidFill>
                  <a:schemeClr val="tx1">
                    <a:lumMod val="75000"/>
                    <a:lumOff val="25000"/>
                  </a:schemeClr>
                </a:solidFill>
              </a:rPr>
              <a:t>➔ Submitting work to CS109 that you intend to use outside of the course (e.g., for a job) without prior approval from the CS109 Heads.</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the course’s own lessons and integrate into your own work.</a:t>
            </a:r>
          </a:p>
        </p:txBody>
      </p:sp>
    </p:spTree>
    <p:extLst>
      <p:ext uri="{BB962C8B-B14F-4D97-AF65-F5344CB8AC3E}">
        <p14:creationId xmlns:p14="http://schemas.microsoft.com/office/powerpoint/2010/main" val="3582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124206"/>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Providing or making available solutions to problem sets to individuals who might take this course in the future.</a:t>
            </a:r>
          </a:p>
          <a:p>
            <a:r>
              <a:rPr lang="en-US" sz="2800" dirty="0">
                <a:solidFill>
                  <a:schemeClr val="tx1">
                    <a:lumMod val="75000"/>
                    <a:lumOff val="25000"/>
                  </a:schemeClr>
                </a:solidFill>
              </a:rPr>
              <a:t>➔ Searching for or soliciting outright solutions to problem sets online or</a:t>
            </a:r>
          </a:p>
          <a:p>
            <a:r>
              <a:rPr lang="en-US" sz="2800" dirty="0">
                <a:solidFill>
                  <a:schemeClr val="tx1">
                    <a:lumMod val="75000"/>
                    <a:lumOff val="25000"/>
                  </a:schemeClr>
                </a:solidFill>
              </a:rPr>
              <a:t>elsewhere.</a:t>
            </a:r>
          </a:p>
          <a:p>
            <a:r>
              <a:rPr lang="en-US" sz="2800" dirty="0">
                <a:solidFill>
                  <a:schemeClr val="tx1">
                    <a:lumMod val="75000"/>
                    <a:lumOff val="25000"/>
                  </a:schemeClr>
                </a:solidFill>
              </a:rPr>
              <a:t>➔ Splitting a problem set’s workload with another individual and combining your work.</a:t>
            </a:r>
          </a:p>
        </p:txBody>
      </p:sp>
    </p:spTree>
    <p:extLst>
      <p:ext uri="{BB962C8B-B14F-4D97-AF65-F5344CB8AC3E}">
        <p14:creationId xmlns:p14="http://schemas.microsoft.com/office/powerpoint/2010/main" val="205604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a:t>Roadmap:</a:t>
            </a: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Data: types, formats, issues, </a:t>
            </a:r>
            <a:r>
              <a:rPr lang="en-US" dirty="0" err="1"/>
              <a:t>etc</a:t>
            </a:r>
            <a:r>
              <a:rPr lang="en-US" dirty="0"/>
              <a:t>, and briefly visualization</a:t>
            </a:r>
          </a:p>
          <a:p>
            <a:pPr>
              <a:spcBef>
                <a:spcPts val="1800"/>
              </a:spcBef>
            </a:pPr>
            <a:r>
              <a:rPr lang="en-US" dirty="0"/>
              <a:t>How to quickly prepare data and scrape the web</a:t>
            </a:r>
          </a:p>
          <a:p>
            <a:pPr>
              <a:spcBef>
                <a:spcPts val="1600"/>
              </a:spcBef>
            </a:pPr>
            <a:endParaRPr lang="en-US" dirty="0"/>
          </a:p>
          <a:p>
            <a:pPr>
              <a:spcBef>
                <a:spcPts val="400"/>
              </a:spcBef>
            </a:pPr>
            <a:r>
              <a:rPr lang="en-US" b="1" dirty="0"/>
              <a:t>How to model data and evaluate model fitness. </a:t>
            </a:r>
          </a:p>
          <a:p>
            <a:pPr>
              <a:spcBef>
                <a:spcPts val="1000"/>
              </a:spcBef>
            </a:pPr>
            <a:r>
              <a:rPr lang="en-US" dirty="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a:solidFill>
                  <a:schemeClr val="accent1">
                    <a:lumMod val="75000"/>
                  </a:schemeClr>
                </a:solidFill>
              </a:rPr>
              <a:t>Lecture 2</a:t>
            </a: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3 and Lab2</a:t>
            </a:r>
          </a:p>
          <a:p>
            <a:pPr algn="r">
              <a:spcBef>
                <a:spcPts val="1000"/>
              </a:spcBef>
            </a:pPr>
            <a:endParaRPr lang="en-US" dirty="0">
              <a:solidFill>
                <a:schemeClr val="accent1">
                  <a:lumMod val="75000"/>
                </a:schemeClr>
              </a:solidFill>
            </a:endParaRPr>
          </a:p>
          <a:p>
            <a:pPr algn="r">
              <a:spcBef>
                <a:spcPts val="1000"/>
              </a:spcBef>
            </a:pPr>
            <a:r>
              <a:rPr lang="en-US" b="1" dirty="0">
                <a:solidFill>
                  <a:schemeClr val="accent1">
                    <a:lumMod val="75000"/>
                  </a:schemeClr>
                </a:solidFill>
              </a:rPr>
              <a:t>This lecture</a:t>
            </a:r>
          </a:p>
          <a:p>
            <a:pPr algn="r">
              <a:spcBef>
                <a:spcPts val="1000"/>
              </a:spcBef>
            </a:pPr>
            <a:r>
              <a:rPr lang="en-US" dirty="0">
                <a:solidFill>
                  <a:schemeClr val="accent1">
                    <a:lumMod val="75000"/>
                  </a:schemeClr>
                </a:solidFill>
              </a:rPr>
              <a:t>Next 3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382355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15950</TotalTime>
  <Words>2148</Words>
  <Application>Microsoft Macintosh PowerPoint</Application>
  <PresentationFormat>Widescreen</PresentationFormat>
  <Paragraphs>461</Paragraphs>
  <Slides>53</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Cambria Math</vt:lpstr>
      <vt:lpstr>Karla</vt:lpstr>
      <vt:lpstr>GEC_template</vt:lpstr>
      <vt:lpstr>Lecture 4: Introduction to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ED quiz: Lecture 4 | part 1</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Summary</vt:lpstr>
      <vt:lpstr>Summary</vt:lpstr>
      <vt:lpstr>Afternoon Exercises</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Silverman, Gabriel</cp:lastModifiedBy>
  <cp:revision>489</cp:revision>
  <cp:lastPrinted>2019-09-16T01:37:26Z</cp:lastPrinted>
  <dcterms:created xsi:type="dcterms:W3CDTF">2018-04-18T18:49:01Z</dcterms:created>
  <dcterms:modified xsi:type="dcterms:W3CDTF">2019-09-16T17:48:14Z</dcterms:modified>
</cp:coreProperties>
</file>